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73" d="100"/>
          <a:sy n="73" d="100"/>
        </p:scale>
        <p:origin x="-14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74A94-A6D1-F44C-9468-D22892E6D194}" type="datetimeFigureOut">
              <a:rPr lang="en-US" smtClean="0"/>
              <a:t>3/8/19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11BBB-D36A-0346-A855-9CEC8F78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87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http://parts.mit.edu/movies/iGEM2006_MIT.mov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50BB6-DF51-6241-843F-353446F4862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B9D5-3376-744B-B95E-45E289095EA5}" type="datetimeFigureOut">
              <a:rPr lang="en-US" smtClean="0"/>
              <a:pPr/>
              <a:t>3/8/19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0463-9DBC-6840-BA9C-34DBA32057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B9D5-3376-744B-B95E-45E289095EA5}" type="datetimeFigureOut">
              <a:rPr lang="en-US" smtClean="0"/>
              <a:pPr/>
              <a:t>3/8/19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0463-9DBC-6840-BA9C-34DBA32057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B9D5-3376-744B-B95E-45E289095EA5}" type="datetimeFigureOut">
              <a:rPr lang="en-US" smtClean="0"/>
              <a:pPr/>
              <a:t>3/8/19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0463-9DBC-6840-BA9C-34DBA32057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B9D5-3376-744B-B95E-45E289095EA5}" type="datetimeFigureOut">
              <a:rPr lang="en-US" smtClean="0"/>
              <a:pPr/>
              <a:t>3/8/19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0463-9DBC-6840-BA9C-34DBA32057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B9D5-3376-744B-B95E-45E289095EA5}" type="datetimeFigureOut">
              <a:rPr lang="en-US" smtClean="0"/>
              <a:pPr/>
              <a:t>3/8/19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0463-9DBC-6840-BA9C-34DBA32057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B9D5-3376-744B-B95E-45E289095EA5}" type="datetimeFigureOut">
              <a:rPr lang="en-US" smtClean="0"/>
              <a:pPr/>
              <a:t>3/8/19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0463-9DBC-6840-BA9C-34DBA32057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B9D5-3376-744B-B95E-45E289095EA5}" type="datetimeFigureOut">
              <a:rPr lang="en-US" smtClean="0"/>
              <a:pPr/>
              <a:t>3/8/19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0463-9DBC-6840-BA9C-34DBA32057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B9D5-3376-744B-B95E-45E289095EA5}" type="datetimeFigureOut">
              <a:rPr lang="en-US" smtClean="0"/>
              <a:pPr/>
              <a:t>3/8/19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0463-9DBC-6840-BA9C-34DBA32057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B9D5-3376-744B-B95E-45E289095EA5}" type="datetimeFigureOut">
              <a:rPr lang="en-US" smtClean="0"/>
              <a:pPr/>
              <a:t>3/8/19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0463-9DBC-6840-BA9C-34DBA32057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B9D5-3376-744B-B95E-45E289095EA5}" type="datetimeFigureOut">
              <a:rPr lang="en-US" smtClean="0"/>
              <a:pPr/>
              <a:t>3/8/19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0463-9DBC-6840-BA9C-34DBA32057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B9D5-3376-744B-B95E-45E289095EA5}" type="datetimeFigureOut">
              <a:rPr lang="en-US" smtClean="0"/>
              <a:pPr/>
              <a:t>3/8/19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0463-9DBC-6840-BA9C-34DBA32057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AB9D5-3376-744B-B95E-45E289095EA5}" type="datetimeFigureOut">
              <a:rPr lang="en-US" smtClean="0"/>
              <a:pPr/>
              <a:t>3/8/19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50463-9DBC-6840-BA9C-34DBA32057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371600"/>
            <a:ext cx="7772400" cy="2365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Intro to </a:t>
            </a:r>
            <a:r>
              <a:rPr lang="en-US" sz="4800" b="1" i="1" dirty="0" smtClean="0"/>
              <a:t>Eau </a:t>
            </a:r>
            <a:r>
              <a:rPr lang="en-US" sz="4800" b="1" i="1" dirty="0" err="1" smtClean="0"/>
              <a:t>d’coli</a:t>
            </a:r>
            <a:endParaRPr lang="en-US" sz="4800" b="1" i="1" dirty="0" smtClean="0"/>
          </a:p>
          <a:p>
            <a:pPr lvl="0" algn="ctr">
              <a:spcBef>
                <a:spcPct val="0"/>
              </a:spcBef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3657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 smtClean="0">
                <a:solidFill>
                  <a:schemeClr val="tx1">
                    <a:tint val="75000"/>
                  </a:schemeClr>
                </a:solidFill>
              </a:rPr>
              <a:t>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resented by </a:t>
            </a:r>
            <a:r>
              <a:rPr lang="en-US" sz="3200" dirty="0" smtClean="0">
                <a:solidFill>
                  <a:schemeClr val="tx1">
                    <a:tint val="75000"/>
                  </a:schemeClr>
                </a:solidFill>
              </a:rPr>
              <a:t>MIT’s 2006 </a:t>
            </a:r>
            <a:r>
              <a:rPr lang="en-US" sz="3200" dirty="0" err="1" smtClean="0">
                <a:solidFill>
                  <a:schemeClr val="tx1">
                    <a:tint val="75000"/>
                  </a:schemeClr>
                </a:solidFill>
              </a:rPr>
              <a:t>iGEM</a:t>
            </a:r>
            <a:r>
              <a:rPr lang="en-US" sz="3200" dirty="0" smtClean="0">
                <a:solidFill>
                  <a:schemeClr val="tx1">
                    <a:tint val="75000"/>
                  </a:schemeClr>
                </a:solidFill>
              </a:rPr>
              <a:t> team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 smtClean="0">
                <a:solidFill>
                  <a:schemeClr val="tx1">
                    <a:tint val="75000"/>
                  </a:schemeClr>
                </a:solidFill>
              </a:rPr>
              <a:t>@ the Jamboree, 2006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Introduction by Dr. Natalie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Kuldell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logo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" y="5892800"/>
            <a:ext cx="3022600" cy="889000"/>
          </a:xfrm>
          <a:prstGeom prst="rect">
            <a:avLst/>
          </a:prstGeom>
        </p:spPr>
      </p:pic>
      <p:pic>
        <p:nvPicPr>
          <p:cNvPr id="7" name="Picture 6" descr="logo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098800" y="5892800"/>
            <a:ext cx="3022600" cy="889000"/>
          </a:xfrm>
          <a:prstGeom prst="rect">
            <a:avLst/>
          </a:prstGeom>
        </p:spPr>
      </p:pic>
      <p:pic>
        <p:nvPicPr>
          <p:cNvPr id="8" name="Picture 7" descr="logo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121400" y="5892800"/>
            <a:ext cx="3022600" cy="889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“Eau </a:t>
            </a:r>
            <a:r>
              <a:rPr lang="en-US" dirty="0" err="1" smtClean="0"/>
              <a:t>d’coli</a:t>
            </a:r>
            <a:r>
              <a:rPr lang="en-US" dirty="0" smtClean="0"/>
              <a:t>”</a:t>
            </a:r>
            <a:endParaRPr lang="en-US" dirty="0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76200" y="1497687"/>
            <a:ext cx="4876800" cy="3962400"/>
            <a:chOff x="336" y="1824"/>
            <a:chExt cx="3072" cy="2496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336" y="1824"/>
              <a:ext cx="3072" cy="2496"/>
              <a:chOff x="336" y="1824"/>
              <a:chExt cx="3072" cy="2496"/>
            </a:xfrm>
          </p:grpSpPr>
          <p:grpSp>
            <p:nvGrpSpPr>
              <p:cNvPr id="5" name="Group 28"/>
              <p:cNvGrpSpPr>
                <a:grpSpLocks/>
              </p:cNvGrpSpPr>
              <p:nvPr/>
            </p:nvGrpSpPr>
            <p:grpSpPr bwMode="auto">
              <a:xfrm>
                <a:off x="336" y="1920"/>
                <a:ext cx="3072" cy="2400"/>
                <a:chOff x="336" y="1920"/>
                <a:chExt cx="3072" cy="2400"/>
              </a:xfrm>
            </p:grpSpPr>
            <p:grpSp>
              <p:nvGrpSpPr>
                <p:cNvPr id="6" name="Group 29"/>
                <p:cNvGrpSpPr>
                  <a:grpSpLocks/>
                </p:cNvGrpSpPr>
                <p:nvPr/>
              </p:nvGrpSpPr>
              <p:grpSpPr bwMode="auto">
                <a:xfrm>
                  <a:off x="384" y="1920"/>
                  <a:ext cx="3024" cy="2400"/>
                  <a:chOff x="384" y="1920"/>
                  <a:chExt cx="3024" cy="2400"/>
                </a:xfrm>
              </p:grpSpPr>
              <p:pic>
                <p:nvPicPr>
                  <p:cNvPr id="67" name="Picture 30" descr="growthphases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384" y="1920"/>
                    <a:ext cx="3024" cy="22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68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1104" y="3984"/>
                    <a:ext cx="2304" cy="33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66" name="Rectangle 32"/>
                <p:cNvSpPr>
                  <a:spLocks noChangeArrowheads="1"/>
                </p:cNvSpPr>
                <p:nvPr/>
              </p:nvSpPr>
              <p:spPr bwMode="auto">
                <a:xfrm>
                  <a:off x="336" y="2352"/>
                  <a:ext cx="672" cy="67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4" name="Rectangle 33"/>
              <p:cNvSpPr>
                <a:spLocks noChangeArrowheads="1"/>
              </p:cNvSpPr>
              <p:nvPr/>
            </p:nvSpPr>
            <p:spPr bwMode="auto">
              <a:xfrm>
                <a:off x="1008" y="1824"/>
                <a:ext cx="2400" cy="1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1" name="Text Box 34"/>
            <p:cNvSpPr txBox="1">
              <a:spLocks noChangeArrowheads="1"/>
            </p:cNvSpPr>
            <p:nvPr/>
          </p:nvSpPr>
          <p:spPr bwMode="auto">
            <a:xfrm>
              <a:off x="384" y="2352"/>
              <a:ext cx="100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Helvetica" charset="0"/>
                </a:rPr>
                <a:t>cell density</a:t>
              </a:r>
              <a:endParaRPr lang="en-US" sz="2400" dirty="0"/>
            </a:p>
          </p:txBody>
        </p:sp>
        <p:sp>
          <p:nvSpPr>
            <p:cNvPr id="62" name="Text Box 35"/>
            <p:cNvSpPr txBox="1">
              <a:spLocks noChangeArrowheads="1"/>
            </p:cNvSpPr>
            <p:nvPr/>
          </p:nvSpPr>
          <p:spPr bwMode="auto">
            <a:xfrm>
              <a:off x="1872" y="3936"/>
              <a:ext cx="11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Helvetica" charset="0"/>
                </a:rPr>
                <a:t>time</a:t>
              </a:r>
              <a:endParaRPr lang="en-US" sz="2400" dirty="0"/>
            </a:p>
          </p:txBody>
        </p:sp>
      </p:grpSp>
      <p:sp>
        <p:nvSpPr>
          <p:cNvPr id="69" name="Text Box 36"/>
          <p:cNvSpPr txBox="1">
            <a:spLocks noChangeArrowheads="1"/>
          </p:cNvSpPr>
          <p:nvPr/>
        </p:nvSpPr>
        <p:spPr bwMode="auto">
          <a:xfrm>
            <a:off x="1447800" y="4164687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“lag”</a:t>
            </a:r>
          </a:p>
        </p:txBody>
      </p:sp>
      <p:sp>
        <p:nvSpPr>
          <p:cNvPr id="70" name="Text Box 37"/>
          <p:cNvSpPr txBox="1">
            <a:spLocks noChangeArrowheads="1"/>
          </p:cNvSpPr>
          <p:nvPr/>
        </p:nvSpPr>
        <p:spPr bwMode="auto">
          <a:xfrm>
            <a:off x="2895600" y="3174087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“log”</a:t>
            </a:r>
          </a:p>
        </p:txBody>
      </p:sp>
      <p:sp>
        <p:nvSpPr>
          <p:cNvPr id="71" name="Text Box 38"/>
          <p:cNvSpPr txBox="1">
            <a:spLocks noChangeArrowheads="1"/>
          </p:cNvSpPr>
          <p:nvPr/>
        </p:nvSpPr>
        <p:spPr bwMode="auto">
          <a:xfrm>
            <a:off x="3733800" y="2107287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“stationary”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1695083"/>
            <a:ext cx="758051" cy="127671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0502" y="3048000"/>
            <a:ext cx="732898" cy="824711"/>
          </a:xfrm>
          <a:prstGeom prst="rect">
            <a:avLst/>
          </a:prstGeom>
        </p:spPr>
      </p:pic>
      <p:sp>
        <p:nvSpPr>
          <p:cNvPr id="77" name="Rectangle 5"/>
          <p:cNvSpPr>
            <a:spLocks noChangeArrowheads="1"/>
          </p:cNvSpPr>
          <p:nvPr/>
        </p:nvSpPr>
        <p:spPr bwMode="auto">
          <a:xfrm>
            <a:off x="5143791" y="3657600"/>
            <a:ext cx="3352800" cy="1676400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Rectangle 9"/>
          <p:cNvSpPr>
            <a:spLocks noChangeArrowheads="1"/>
          </p:cNvSpPr>
          <p:nvPr/>
        </p:nvSpPr>
        <p:spPr bwMode="auto">
          <a:xfrm>
            <a:off x="6667791" y="3962400"/>
            <a:ext cx="1676400" cy="391180"/>
          </a:xfrm>
          <a:prstGeom prst="rect">
            <a:avLst/>
          </a:prstGeom>
          <a:solidFill>
            <a:srgbClr val="3FFF42"/>
          </a:solidFill>
          <a:ln w="9525">
            <a:solidFill>
              <a:srgbClr val="3FFF4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Rectangle 12"/>
          <p:cNvSpPr>
            <a:spLocks noChangeArrowheads="1"/>
          </p:cNvSpPr>
          <p:nvPr/>
        </p:nvSpPr>
        <p:spPr bwMode="auto">
          <a:xfrm>
            <a:off x="6667791" y="4648200"/>
            <a:ext cx="1676400" cy="381000"/>
          </a:xfrm>
          <a:prstGeom prst="rect">
            <a:avLst/>
          </a:prstGeom>
          <a:solidFill>
            <a:srgbClr val="FFF529"/>
          </a:solidFill>
          <a:ln w="9525">
            <a:solidFill>
              <a:srgbClr val="FFF529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Rectangle 9"/>
          <p:cNvSpPr>
            <a:spLocks noChangeArrowheads="1"/>
          </p:cNvSpPr>
          <p:nvPr/>
        </p:nvSpPr>
        <p:spPr bwMode="auto">
          <a:xfrm>
            <a:off x="5448591" y="3962400"/>
            <a:ext cx="990600" cy="391180"/>
          </a:xfrm>
          <a:prstGeom prst="rect">
            <a:avLst/>
          </a:prstGeom>
          <a:solidFill>
            <a:srgbClr val="3FFF42"/>
          </a:solidFill>
          <a:ln w="9525">
            <a:solidFill>
              <a:srgbClr val="3FFF4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Text Box 11"/>
          <p:cNvSpPr txBox="1">
            <a:spLocks noChangeArrowheads="1"/>
          </p:cNvSpPr>
          <p:nvPr/>
        </p:nvSpPr>
        <p:spPr bwMode="auto">
          <a:xfrm>
            <a:off x="5524791" y="3957935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solidFill>
                  <a:srgbClr val="000000"/>
                </a:solidFill>
              </a:rPr>
              <a:t>saGD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2" name="Rectangle 12"/>
          <p:cNvSpPr>
            <a:spLocks noChangeArrowheads="1"/>
          </p:cNvSpPr>
          <p:nvPr/>
        </p:nvSpPr>
        <p:spPr bwMode="auto">
          <a:xfrm>
            <a:off x="5448591" y="4648200"/>
            <a:ext cx="990600" cy="381000"/>
          </a:xfrm>
          <a:prstGeom prst="rect">
            <a:avLst/>
          </a:prstGeom>
          <a:solidFill>
            <a:srgbClr val="FFF529"/>
          </a:solidFill>
          <a:ln w="9525">
            <a:solidFill>
              <a:srgbClr val="FFF529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Text Box 13"/>
          <p:cNvSpPr txBox="1">
            <a:spLocks noChangeArrowheads="1"/>
          </p:cNvSpPr>
          <p:nvPr/>
        </p:nvSpPr>
        <p:spPr bwMode="auto">
          <a:xfrm>
            <a:off x="5524791" y="4598313"/>
            <a:ext cx="1219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 err="1" smtClean="0"/>
              <a:t>iaGD</a:t>
            </a:r>
            <a:endParaRPr lang="en-US" sz="2200" dirty="0"/>
          </a:p>
        </p:txBody>
      </p:sp>
      <p:grpSp>
        <p:nvGrpSpPr>
          <p:cNvPr id="7" name="Group 22"/>
          <p:cNvGrpSpPr/>
          <p:nvPr/>
        </p:nvGrpSpPr>
        <p:grpSpPr>
          <a:xfrm>
            <a:off x="3238791" y="3559378"/>
            <a:ext cx="5448009" cy="2536622"/>
            <a:chOff x="990600" y="1806778"/>
            <a:chExt cx="5448009" cy="2536622"/>
          </a:xfrm>
        </p:grpSpPr>
        <p:grpSp>
          <p:nvGrpSpPr>
            <p:cNvPr id="8" name="Group 20"/>
            <p:cNvGrpSpPr/>
            <p:nvPr/>
          </p:nvGrpSpPr>
          <p:grpSpPr>
            <a:xfrm>
              <a:off x="990600" y="1806778"/>
              <a:ext cx="5448009" cy="2536622"/>
              <a:chOff x="990600" y="1806778"/>
              <a:chExt cx="5448009" cy="2536622"/>
            </a:xfrm>
          </p:grpSpPr>
          <p:grpSp>
            <p:nvGrpSpPr>
              <p:cNvPr id="9" name="Group 18"/>
              <p:cNvGrpSpPr/>
              <p:nvPr/>
            </p:nvGrpSpPr>
            <p:grpSpPr>
              <a:xfrm>
                <a:off x="990600" y="1806778"/>
                <a:ext cx="5448009" cy="2536622"/>
                <a:chOff x="990600" y="1806778"/>
                <a:chExt cx="5448009" cy="2536622"/>
              </a:xfrm>
            </p:grpSpPr>
            <p:sp>
              <p:nvSpPr>
                <p:cNvPr id="89" name="Wave 88"/>
                <p:cNvSpPr/>
                <p:nvPr/>
              </p:nvSpPr>
              <p:spPr>
                <a:xfrm rot="20276932" flipV="1">
                  <a:off x="1485621" y="3361107"/>
                  <a:ext cx="1296623" cy="450574"/>
                </a:xfrm>
                <a:prstGeom prst="wave">
                  <a:avLst>
                    <a:gd name="adj1" fmla="val 12704"/>
                    <a:gd name="adj2" fmla="val 0"/>
                  </a:avLst>
                </a:prstGeom>
                <a:solidFill>
                  <a:srgbClr val="FFFFFF"/>
                </a:solidFill>
                <a:ln w="381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Oval 11"/>
                <p:cNvSpPr/>
                <p:nvPr/>
              </p:nvSpPr>
              <p:spPr>
                <a:xfrm rot="20492884">
                  <a:off x="2616862" y="1806778"/>
                  <a:ext cx="3821747" cy="1826360"/>
                </a:xfrm>
                <a:prstGeom prst="ellipse">
                  <a:avLst/>
                </a:prstGeom>
                <a:noFill/>
                <a:ln w="5715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Wave 90"/>
                <p:cNvSpPr/>
                <p:nvPr/>
              </p:nvSpPr>
              <p:spPr>
                <a:xfrm rot="20276932" flipV="1">
                  <a:off x="1536684" y="3498621"/>
                  <a:ext cx="1296623" cy="584482"/>
                </a:xfrm>
                <a:prstGeom prst="wave">
                  <a:avLst>
                    <a:gd name="adj1" fmla="val 12704"/>
                    <a:gd name="adj2" fmla="val 0"/>
                  </a:avLst>
                </a:prstGeom>
                <a:noFill/>
                <a:ln w="381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990600" y="3581400"/>
                  <a:ext cx="685800" cy="457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1474391" y="3962400"/>
                  <a:ext cx="202009" cy="3810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8" name="Rectangle 87"/>
              <p:cNvSpPr/>
              <p:nvPr/>
            </p:nvSpPr>
            <p:spPr>
              <a:xfrm rot="19579485">
                <a:off x="1484259" y="3900496"/>
                <a:ext cx="1521811" cy="31720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Rectangle 85"/>
            <p:cNvSpPr/>
            <p:nvPr/>
          </p:nvSpPr>
          <p:spPr>
            <a:xfrm>
              <a:off x="1600200" y="4114800"/>
              <a:ext cx="152400" cy="1524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4" name="Picture 22" descr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91591" y="4495800"/>
            <a:ext cx="513121" cy="59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22" descr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11870" y="3810000"/>
            <a:ext cx="513121" cy="59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Text Box 13"/>
          <p:cNvSpPr txBox="1">
            <a:spLocks noChangeArrowheads="1"/>
          </p:cNvSpPr>
          <p:nvPr/>
        </p:nvSpPr>
        <p:spPr bwMode="auto">
          <a:xfrm>
            <a:off x="7201191" y="4598313"/>
            <a:ext cx="1219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/>
              <a:t>BGD</a:t>
            </a:r>
          </a:p>
        </p:txBody>
      </p:sp>
      <p:pic>
        <p:nvPicPr>
          <p:cNvPr id="97" name="Picture 19" descr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17408" y="3859887"/>
            <a:ext cx="540983" cy="55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7620000" y="3912513"/>
            <a:ext cx="1219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/>
              <a:t>WGD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371600"/>
            <a:ext cx="7772400" cy="2365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Intro to </a:t>
            </a:r>
            <a:r>
              <a:rPr lang="en-US" sz="4800" b="1" i="1" dirty="0" smtClean="0"/>
              <a:t>Eau </a:t>
            </a:r>
            <a:r>
              <a:rPr lang="en-US" sz="4800" b="1" i="1" dirty="0" err="1" smtClean="0"/>
              <a:t>d’coli</a:t>
            </a:r>
            <a:endParaRPr lang="en-US" sz="4800" b="1" i="1" dirty="0" smtClean="0"/>
          </a:p>
          <a:p>
            <a:pPr lvl="0" algn="ctr">
              <a:spcBef>
                <a:spcPct val="0"/>
              </a:spcBef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3657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 smtClean="0">
                <a:solidFill>
                  <a:schemeClr val="tx1">
                    <a:tint val="75000"/>
                  </a:schemeClr>
                </a:solidFill>
              </a:rPr>
              <a:t>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resented by </a:t>
            </a:r>
            <a:r>
              <a:rPr lang="en-US" sz="3200" dirty="0" smtClean="0">
                <a:solidFill>
                  <a:schemeClr val="tx1">
                    <a:tint val="75000"/>
                  </a:schemeClr>
                </a:solidFill>
              </a:rPr>
              <a:t>MIT’s 2006 </a:t>
            </a:r>
            <a:r>
              <a:rPr lang="en-US" sz="3200" dirty="0" err="1" smtClean="0">
                <a:solidFill>
                  <a:schemeClr val="tx1">
                    <a:tint val="75000"/>
                  </a:schemeClr>
                </a:solidFill>
              </a:rPr>
              <a:t>iGEM</a:t>
            </a:r>
            <a:r>
              <a:rPr lang="en-US" sz="3200" dirty="0" smtClean="0">
                <a:solidFill>
                  <a:schemeClr val="tx1">
                    <a:tint val="75000"/>
                  </a:schemeClr>
                </a:solidFill>
              </a:rPr>
              <a:t> team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 smtClean="0">
                <a:solidFill>
                  <a:schemeClr val="tx1">
                    <a:tint val="75000"/>
                  </a:schemeClr>
                </a:solidFill>
              </a:rPr>
              <a:t>@ the Jamboree, 2006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Introduction by Dr. Natalie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Kuldell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logo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" y="5892800"/>
            <a:ext cx="3022600" cy="889000"/>
          </a:xfrm>
          <a:prstGeom prst="rect">
            <a:avLst/>
          </a:prstGeom>
        </p:spPr>
      </p:pic>
      <p:pic>
        <p:nvPicPr>
          <p:cNvPr id="7" name="Picture 6" descr="logo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098800" y="5892800"/>
            <a:ext cx="3022600" cy="889000"/>
          </a:xfrm>
          <a:prstGeom prst="rect">
            <a:avLst/>
          </a:prstGeom>
        </p:spPr>
      </p:pic>
      <p:pic>
        <p:nvPicPr>
          <p:cNvPr id="8" name="Picture 7" descr="logo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121400" y="5892800"/>
            <a:ext cx="3022600" cy="889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level description (initial)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895600" y="1905000"/>
            <a:ext cx="3352800" cy="1676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76600" y="2514600"/>
            <a:ext cx="3124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chemeClr val="bg1"/>
                </a:solidFill>
                <a:latin typeface="Helvetica" charset="0"/>
              </a:rPr>
              <a:t>Black box functions</a:t>
            </a:r>
            <a:endParaRPr lang="en-US" sz="2200" dirty="0"/>
          </a:p>
        </p:txBody>
      </p:sp>
      <p:sp>
        <p:nvSpPr>
          <p:cNvPr id="8" name="Right Arrow 7"/>
          <p:cNvSpPr/>
          <p:nvPr/>
        </p:nvSpPr>
        <p:spPr>
          <a:xfrm>
            <a:off x="1981200" y="2514600"/>
            <a:ext cx="838200" cy="4308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90600" y="244858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Input</a:t>
            </a:r>
            <a:endParaRPr lang="en-US" sz="2800" dirty="0"/>
          </a:p>
        </p:txBody>
      </p:sp>
      <p:sp>
        <p:nvSpPr>
          <p:cNvPr id="10" name="Right Arrow 9"/>
          <p:cNvSpPr/>
          <p:nvPr/>
        </p:nvSpPr>
        <p:spPr>
          <a:xfrm>
            <a:off x="6324600" y="2667000"/>
            <a:ext cx="838200" cy="4308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62800" y="260098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Output</a:t>
            </a:r>
            <a:endParaRPr lang="en-US" sz="2800" dirty="0"/>
          </a:p>
        </p:txBody>
      </p:sp>
      <p:grpSp>
        <p:nvGrpSpPr>
          <p:cNvPr id="2" name="Group 22"/>
          <p:cNvGrpSpPr/>
          <p:nvPr/>
        </p:nvGrpSpPr>
        <p:grpSpPr>
          <a:xfrm>
            <a:off x="990600" y="1806778"/>
            <a:ext cx="5448009" cy="2536622"/>
            <a:chOff x="990600" y="1806778"/>
            <a:chExt cx="5448009" cy="2536622"/>
          </a:xfrm>
        </p:grpSpPr>
        <p:grpSp>
          <p:nvGrpSpPr>
            <p:cNvPr id="3" name="Group 20"/>
            <p:cNvGrpSpPr/>
            <p:nvPr/>
          </p:nvGrpSpPr>
          <p:grpSpPr>
            <a:xfrm>
              <a:off x="990600" y="1806778"/>
              <a:ext cx="5448009" cy="2536622"/>
              <a:chOff x="990600" y="1806778"/>
              <a:chExt cx="5448009" cy="2536622"/>
            </a:xfrm>
          </p:grpSpPr>
          <p:grpSp>
            <p:nvGrpSpPr>
              <p:cNvPr id="7" name="Group 18"/>
              <p:cNvGrpSpPr/>
              <p:nvPr/>
            </p:nvGrpSpPr>
            <p:grpSpPr>
              <a:xfrm>
                <a:off x="990600" y="1806778"/>
                <a:ext cx="5448009" cy="2536622"/>
                <a:chOff x="990600" y="1806778"/>
                <a:chExt cx="5448009" cy="2536622"/>
              </a:xfrm>
            </p:grpSpPr>
            <p:sp>
              <p:nvSpPr>
                <p:cNvPr id="13" name="Wave 12"/>
                <p:cNvSpPr/>
                <p:nvPr/>
              </p:nvSpPr>
              <p:spPr>
                <a:xfrm rot="20276932" flipV="1">
                  <a:off x="1485621" y="3361107"/>
                  <a:ext cx="1296623" cy="450574"/>
                </a:xfrm>
                <a:prstGeom prst="wave">
                  <a:avLst>
                    <a:gd name="adj1" fmla="val 12704"/>
                    <a:gd name="adj2" fmla="val 0"/>
                  </a:avLst>
                </a:prstGeom>
                <a:solidFill>
                  <a:srgbClr val="FFFFFF"/>
                </a:solidFill>
                <a:ln w="381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 rot="20492884">
                  <a:off x="2616862" y="1806778"/>
                  <a:ext cx="3821747" cy="1826360"/>
                </a:xfrm>
                <a:prstGeom prst="ellipse">
                  <a:avLst/>
                </a:prstGeom>
                <a:noFill/>
                <a:ln w="5715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Wave 16"/>
                <p:cNvSpPr/>
                <p:nvPr/>
              </p:nvSpPr>
              <p:spPr>
                <a:xfrm rot="20276932" flipV="1">
                  <a:off x="1536684" y="3498621"/>
                  <a:ext cx="1296623" cy="584482"/>
                </a:xfrm>
                <a:prstGeom prst="wave">
                  <a:avLst>
                    <a:gd name="adj1" fmla="val 12704"/>
                    <a:gd name="adj2" fmla="val 0"/>
                  </a:avLst>
                </a:prstGeom>
                <a:noFill/>
                <a:ln w="381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990600" y="3581400"/>
                  <a:ext cx="685800" cy="457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1474391" y="3962400"/>
                  <a:ext cx="202009" cy="3810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Rectangle 19"/>
              <p:cNvSpPr/>
              <p:nvPr/>
            </p:nvSpPr>
            <p:spPr>
              <a:xfrm rot="19579485">
                <a:off x="1484259" y="3900496"/>
                <a:ext cx="1521811" cy="31720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1600200" y="4114800"/>
              <a:ext cx="152400" cy="1524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level description (initial)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895600" y="1905000"/>
            <a:ext cx="3352800" cy="1676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76600" y="2514600"/>
            <a:ext cx="3124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chemeClr val="bg1"/>
                </a:solidFill>
                <a:latin typeface="Helvetica" charset="0"/>
              </a:rPr>
              <a:t>Black box functions</a:t>
            </a:r>
            <a:endParaRPr lang="en-US" sz="2200" dirty="0"/>
          </a:p>
        </p:txBody>
      </p:sp>
      <p:sp>
        <p:nvSpPr>
          <p:cNvPr id="8" name="Right Arrow 7"/>
          <p:cNvSpPr/>
          <p:nvPr/>
        </p:nvSpPr>
        <p:spPr>
          <a:xfrm>
            <a:off x="1981200" y="2514600"/>
            <a:ext cx="838200" cy="4308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22098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Precursor compound</a:t>
            </a:r>
            <a:endParaRPr lang="en-US" sz="2800" dirty="0"/>
          </a:p>
        </p:txBody>
      </p:sp>
      <p:sp>
        <p:nvSpPr>
          <p:cNvPr id="10" name="Right Arrow 9"/>
          <p:cNvSpPr/>
          <p:nvPr/>
        </p:nvSpPr>
        <p:spPr>
          <a:xfrm>
            <a:off x="6324600" y="2667000"/>
            <a:ext cx="838200" cy="4308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239000" y="260098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Smell</a:t>
            </a:r>
            <a:endParaRPr lang="en-US" sz="2800" dirty="0"/>
          </a:p>
        </p:txBody>
      </p:sp>
      <p:grpSp>
        <p:nvGrpSpPr>
          <p:cNvPr id="2" name="Group 22"/>
          <p:cNvGrpSpPr/>
          <p:nvPr/>
        </p:nvGrpSpPr>
        <p:grpSpPr>
          <a:xfrm>
            <a:off x="990600" y="1806778"/>
            <a:ext cx="5448009" cy="2536622"/>
            <a:chOff x="990600" y="1806778"/>
            <a:chExt cx="5448009" cy="2536622"/>
          </a:xfrm>
        </p:grpSpPr>
        <p:grpSp>
          <p:nvGrpSpPr>
            <p:cNvPr id="3" name="Group 20"/>
            <p:cNvGrpSpPr/>
            <p:nvPr/>
          </p:nvGrpSpPr>
          <p:grpSpPr>
            <a:xfrm>
              <a:off x="990600" y="1806778"/>
              <a:ext cx="5448009" cy="2536622"/>
              <a:chOff x="990600" y="1806778"/>
              <a:chExt cx="5448009" cy="2536622"/>
            </a:xfrm>
          </p:grpSpPr>
          <p:grpSp>
            <p:nvGrpSpPr>
              <p:cNvPr id="7" name="Group 18"/>
              <p:cNvGrpSpPr/>
              <p:nvPr/>
            </p:nvGrpSpPr>
            <p:grpSpPr>
              <a:xfrm>
                <a:off x="990600" y="1806778"/>
                <a:ext cx="5448009" cy="2536622"/>
                <a:chOff x="990600" y="1806778"/>
                <a:chExt cx="5448009" cy="2536622"/>
              </a:xfrm>
            </p:grpSpPr>
            <p:sp>
              <p:nvSpPr>
                <p:cNvPr id="13" name="Wave 12"/>
                <p:cNvSpPr/>
                <p:nvPr/>
              </p:nvSpPr>
              <p:spPr>
                <a:xfrm rot="20276932" flipV="1">
                  <a:off x="1485621" y="3361107"/>
                  <a:ext cx="1296623" cy="450574"/>
                </a:xfrm>
                <a:prstGeom prst="wave">
                  <a:avLst>
                    <a:gd name="adj1" fmla="val 12704"/>
                    <a:gd name="adj2" fmla="val 0"/>
                  </a:avLst>
                </a:prstGeom>
                <a:solidFill>
                  <a:srgbClr val="FFFFFF"/>
                </a:solidFill>
                <a:ln w="381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 rot="20492884">
                  <a:off x="2616862" y="1806778"/>
                  <a:ext cx="3821747" cy="1826360"/>
                </a:xfrm>
                <a:prstGeom prst="ellipse">
                  <a:avLst/>
                </a:prstGeom>
                <a:noFill/>
                <a:ln w="5715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Wave 16"/>
                <p:cNvSpPr/>
                <p:nvPr/>
              </p:nvSpPr>
              <p:spPr>
                <a:xfrm rot="20276932" flipV="1">
                  <a:off x="1536684" y="3498621"/>
                  <a:ext cx="1296623" cy="584482"/>
                </a:xfrm>
                <a:prstGeom prst="wave">
                  <a:avLst>
                    <a:gd name="adj1" fmla="val 12704"/>
                    <a:gd name="adj2" fmla="val 0"/>
                  </a:avLst>
                </a:prstGeom>
                <a:noFill/>
                <a:ln w="381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990600" y="3581400"/>
                  <a:ext cx="685800" cy="457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1474391" y="3962400"/>
                  <a:ext cx="202009" cy="3810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Rectangle 19"/>
              <p:cNvSpPr/>
              <p:nvPr/>
            </p:nvSpPr>
            <p:spPr>
              <a:xfrm rot="19579485">
                <a:off x="1484259" y="3900496"/>
                <a:ext cx="1521811" cy="31720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1600200" y="4114800"/>
              <a:ext cx="152400" cy="1524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level description (initial)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895600" y="1905000"/>
            <a:ext cx="3352800" cy="1676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981200" y="2514600"/>
            <a:ext cx="838200" cy="4308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22098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Precursor compound</a:t>
            </a:r>
            <a:endParaRPr lang="en-US" sz="2800" dirty="0"/>
          </a:p>
        </p:txBody>
      </p:sp>
      <p:sp>
        <p:nvSpPr>
          <p:cNvPr id="10" name="Right Arrow 9"/>
          <p:cNvSpPr/>
          <p:nvPr/>
        </p:nvSpPr>
        <p:spPr>
          <a:xfrm>
            <a:off x="6324600" y="2667000"/>
            <a:ext cx="838200" cy="4308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239000" y="260098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Smell</a:t>
            </a:r>
            <a:endParaRPr lang="en-US" sz="2800" dirty="0"/>
          </a:p>
        </p:txBody>
      </p:sp>
      <p:grpSp>
        <p:nvGrpSpPr>
          <p:cNvPr id="2" name="Group 22"/>
          <p:cNvGrpSpPr/>
          <p:nvPr/>
        </p:nvGrpSpPr>
        <p:grpSpPr>
          <a:xfrm>
            <a:off x="990600" y="1806778"/>
            <a:ext cx="5448009" cy="2536622"/>
            <a:chOff x="990600" y="1806778"/>
            <a:chExt cx="5448009" cy="2536622"/>
          </a:xfrm>
        </p:grpSpPr>
        <p:grpSp>
          <p:nvGrpSpPr>
            <p:cNvPr id="3" name="Group 20"/>
            <p:cNvGrpSpPr/>
            <p:nvPr/>
          </p:nvGrpSpPr>
          <p:grpSpPr>
            <a:xfrm>
              <a:off x="990600" y="1806778"/>
              <a:ext cx="5448009" cy="2536622"/>
              <a:chOff x="990600" y="1806778"/>
              <a:chExt cx="5448009" cy="2536622"/>
            </a:xfrm>
          </p:grpSpPr>
          <p:grpSp>
            <p:nvGrpSpPr>
              <p:cNvPr id="6" name="Group 18"/>
              <p:cNvGrpSpPr/>
              <p:nvPr/>
            </p:nvGrpSpPr>
            <p:grpSpPr>
              <a:xfrm>
                <a:off x="990600" y="1806778"/>
                <a:ext cx="5448009" cy="2536622"/>
                <a:chOff x="990600" y="1806778"/>
                <a:chExt cx="5448009" cy="2536622"/>
              </a:xfrm>
            </p:grpSpPr>
            <p:sp>
              <p:nvSpPr>
                <p:cNvPr id="13" name="Wave 12"/>
                <p:cNvSpPr/>
                <p:nvPr/>
              </p:nvSpPr>
              <p:spPr>
                <a:xfrm rot="20276932" flipV="1">
                  <a:off x="1485621" y="3361107"/>
                  <a:ext cx="1296623" cy="450574"/>
                </a:xfrm>
                <a:prstGeom prst="wave">
                  <a:avLst>
                    <a:gd name="adj1" fmla="val 12704"/>
                    <a:gd name="adj2" fmla="val 0"/>
                  </a:avLst>
                </a:prstGeom>
                <a:solidFill>
                  <a:srgbClr val="FFFFFF"/>
                </a:solidFill>
                <a:ln w="381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 rot="20492884">
                  <a:off x="2616862" y="1806778"/>
                  <a:ext cx="3821747" cy="1826360"/>
                </a:xfrm>
                <a:prstGeom prst="ellipse">
                  <a:avLst/>
                </a:prstGeom>
                <a:noFill/>
                <a:ln w="5715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Wave 16"/>
                <p:cNvSpPr/>
                <p:nvPr/>
              </p:nvSpPr>
              <p:spPr>
                <a:xfrm rot="20276932" flipV="1">
                  <a:off x="1536684" y="3498621"/>
                  <a:ext cx="1296623" cy="584482"/>
                </a:xfrm>
                <a:prstGeom prst="wave">
                  <a:avLst>
                    <a:gd name="adj1" fmla="val 12704"/>
                    <a:gd name="adj2" fmla="val 0"/>
                  </a:avLst>
                </a:prstGeom>
                <a:noFill/>
                <a:ln w="381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990600" y="3581400"/>
                  <a:ext cx="685800" cy="457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1474391" y="3962400"/>
                  <a:ext cx="202009" cy="3810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Rectangle 19"/>
              <p:cNvSpPr/>
              <p:nvPr/>
            </p:nvSpPr>
            <p:spPr>
              <a:xfrm rot="19579485">
                <a:off x="1484259" y="3900496"/>
                <a:ext cx="1521811" cy="31720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1600200" y="4114800"/>
              <a:ext cx="152400" cy="1524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743200" y="4343400"/>
            <a:ext cx="624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WGD: Wintergreen Generating Device</a:t>
            </a: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3505200" y="2209800"/>
            <a:ext cx="1676400" cy="391180"/>
          </a:xfrm>
          <a:prstGeom prst="rect">
            <a:avLst/>
          </a:prstGeom>
          <a:solidFill>
            <a:srgbClr val="3FFF42"/>
          </a:solidFill>
          <a:ln w="9525">
            <a:solidFill>
              <a:srgbClr val="3FFF4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3962400" y="2209800"/>
            <a:ext cx="1219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/>
              <a:t>WGD</a:t>
            </a: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3505200" y="2895600"/>
            <a:ext cx="1676400" cy="381000"/>
          </a:xfrm>
          <a:prstGeom prst="rect">
            <a:avLst/>
          </a:prstGeom>
          <a:solidFill>
            <a:srgbClr val="FFF529"/>
          </a:solidFill>
          <a:ln w="9525">
            <a:solidFill>
              <a:srgbClr val="FFF529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4038600" y="2845713"/>
            <a:ext cx="1219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/>
              <a:t>BGD</a:t>
            </a: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4191000" y="25146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and</a:t>
            </a: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2738437" y="4724400"/>
            <a:ext cx="624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 BGD: Banana Generating Device</a:t>
            </a:r>
          </a:p>
        </p:txBody>
      </p:sp>
      <p:grpSp>
        <p:nvGrpSpPr>
          <p:cNvPr id="7" name="Group 27"/>
          <p:cNvGrpSpPr/>
          <p:nvPr/>
        </p:nvGrpSpPr>
        <p:grpSpPr>
          <a:xfrm>
            <a:off x="309816" y="4191000"/>
            <a:ext cx="2580767" cy="2399307"/>
            <a:chOff x="309816" y="4153893"/>
            <a:chExt cx="2580767" cy="2399307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9816" y="4153893"/>
              <a:ext cx="2580767" cy="2399307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 rot="2352500">
              <a:off x="963755" y="4469224"/>
              <a:ext cx="1419537" cy="1384995"/>
            </a:xfrm>
            <a:prstGeom prst="rect">
              <a:avLst/>
            </a:prstGeom>
            <a:solidFill>
              <a:srgbClr val="D3C396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halkboard"/>
                  <a:cs typeface="Chalkboard"/>
                </a:rPr>
                <a:t>Device List !!</a:t>
              </a:r>
            </a:p>
            <a:p>
              <a:endParaRPr lang="en-US" sz="2800" dirty="0" smtClean="0">
                <a:latin typeface="Chalkboard"/>
                <a:cs typeface="Chalkboard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level description (revised)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895600" y="1905000"/>
            <a:ext cx="3352800" cy="1676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981200" y="2514600"/>
            <a:ext cx="838200" cy="4308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244858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Cell Growth</a:t>
            </a:r>
            <a:endParaRPr lang="en-US" sz="2800" dirty="0"/>
          </a:p>
        </p:txBody>
      </p:sp>
      <p:sp>
        <p:nvSpPr>
          <p:cNvPr id="10" name="Right Arrow 9"/>
          <p:cNvSpPr/>
          <p:nvPr/>
        </p:nvSpPr>
        <p:spPr>
          <a:xfrm>
            <a:off x="6324600" y="2667000"/>
            <a:ext cx="838200" cy="4308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239000" y="260098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Smell</a:t>
            </a:r>
            <a:endParaRPr lang="en-US" sz="2800" dirty="0"/>
          </a:p>
        </p:txBody>
      </p:sp>
      <p:grpSp>
        <p:nvGrpSpPr>
          <p:cNvPr id="2" name="Group 22"/>
          <p:cNvGrpSpPr/>
          <p:nvPr/>
        </p:nvGrpSpPr>
        <p:grpSpPr>
          <a:xfrm>
            <a:off x="990600" y="1806778"/>
            <a:ext cx="5448009" cy="2536622"/>
            <a:chOff x="990600" y="1806778"/>
            <a:chExt cx="5448009" cy="2536622"/>
          </a:xfrm>
        </p:grpSpPr>
        <p:grpSp>
          <p:nvGrpSpPr>
            <p:cNvPr id="3" name="Group 20"/>
            <p:cNvGrpSpPr/>
            <p:nvPr/>
          </p:nvGrpSpPr>
          <p:grpSpPr>
            <a:xfrm>
              <a:off x="990600" y="1806778"/>
              <a:ext cx="5448009" cy="2536622"/>
              <a:chOff x="990600" y="1806778"/>
              <a:chExt cx="5448009" cy="2536622"/>
            </a:xfrm>
          </p:grpSpPr>
          <p:grpSp>
            <p:nvGrpSpPr>
              <p:cNvPr id="6" name="Group 18"/>
              <p:cNvGrpSpPr/>
              <p:nvPr/>
            </p:nvGrpSpPr>
            <p:grpSpPr>
              <a:xfrm>
                <a:off x="990600" y="1806778"/>
                <a:ext cx="5448009" cy="2536622"/>
                <a:chOff x="990600" y="1806778"/>
                <a:chExt cx="5448009" cy="2536622"/>
              </a:xfrm>
            </p:grpSpPr>
            <p:sp>
              <p:nvSpPr>
                <p:cNvPr id="13" name="Wave 12"/>
                <p:cNvSpPr/>
                <p:nvPr/>
              </p:nvSpPr>
              <p:spPr>
                <a:xfrm rot="20276932" flipV="1">
                  <a:off x="1485621" y="3361107"/>
                  <a:ext cx="1296623" cy="450574"/>
                </a:xfrm>
                <a:prstGeom prst="wave">
                  <a:avLst>
                    <a:gd name="adj1" fmla="val 12704"/>
                    <a:gd name="adj2" fmla="val 0"/>
                  </a:avLst>
                </a:prstGeom>
                <a:solidFill>
                  <a:srgbClr val="FFFFFF"/>
                </a:solidFill>
                <a:ln w="381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 rot="20492884">
                  <a:off x="2616862" y="1806778"/>
                  <a:ext cx="3821747" cy="1826360"/>
                </a:xfrm>
                <a:prstGeom prst="ellipse">
                  <a:avLst/>
                </a:prstGeom>
                <a:noFill/>
                <a:ln w="5715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Wave 16"/>
                <p:cNvSpPr/>
                <p:nvPr/>
              </p:nvSpPr>
              <p:spPr>
                <a:xfrm rot="20276932" flipV="1">
                  <a:off x="1536684" y="3498621"/>
                  <a:ext cx="1296623" cy="584482"/>
                </a:xfrm>
                <a:prstGeom prst="wave">
                  <a:avLst>
                    <a:gd name="adj1" fmla="val 12704"/>
                    <a:gd name="adj2" fmla="val 0"/>
                  </a:avLst>
                </a:prstGeom>
                <a:noFill/>
                <a:ln w="381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990600" y="3581400"/>
                  <a:ext cx="685800" cy="457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1474391" y="3962400"/>
                  <a:ext cx="202009" cy="3810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Rectangle 19"/>
              <p:cNvSpPr/>
              <p:nvPr/>
            </p:nvSpPr>
            <p:spPr>
              <a:xfrm rot="19579485">
                <a:off x="1484259" y="3900496"/>
                <a:ext cx="1521811" cy="31720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1600200" y="4114800"/>
              <a:ext cx="152400" cy="1524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4800600" y="2209800"/>
            <a:ext cx="1219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/>
              <a:t>WGD</a:t>
            </a: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4191000" y="25146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and</a:t>
            </a:r>
          </a:p>
        </p:txBody>
      </p:sp>
      <p:pic>
        <p:nvPicPr>
          <p:cNvPr id="36" name="Picture 35" descr="GrowthCur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800"/>
            <a:ext cx="4191000" cy="2339474"/>
          </a:xfrm>
          <a:prstGeom prst="rect">
            <a:avLst/>
          </a:prstGeom>
        </p:spPr>
      </p:pic>
      <p:pic>
        <p:nvPicPr>
          <p:cNvPr id="35" name="Picture 34" descr="smell produc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208" y="3886200"/>
            <a:ext cx="4279392" cy="2422041"/>
          </a:xfrm>
          <a:prstGeom prst="rect">
            <a:avLst/>
          </a:prstGeom>
        </p:spPr>
      </p:pic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3505200" y="2209800"/>
            <a:ext cx="1676400" cy="391180"/>
          </a:xfrm>
          <a:prstGeom prst="rect">
            <a:avLst/>
          </a:prstGeom>
          <a:solidFill>
            <a:srgbClr val="3FFF42"/>
          </a:solidFill>
          <a:ln w="9525">
            <a:solidFill>
              <a:srgbClr val="3FFF4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3962400" y="2209800"/>
            <a:ext cx="1219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/>
              <a:t>WGD</a:t>
            </a:r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3505200" y="2895600"/>
            <a:ext cx="1676400" cy="381000"/>
          </a:xfrm>
          <a:prstGeom prst="rect">
            <a:avLst/>
          </a:prstGeom>
          <a:solidFill>
            <a:srgbClr val="FFF529"/>
          </a:solidFill>
          <a:ln w="9525">
            <a:solidFill>
              <a:srgbClr val="FFF529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4038600" y="2845713"/>
            <a:ext cx="1219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/>
              <a:t>BGD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level description (revised)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895600" y="1905000"/>
            <a:ext cx="3352800" cy="1676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981200" y="2514600"/>
            <a:ext cx="838200" cy="4308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244858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Cell Growth</a:t>
            </a:r>
            <a:endParaRPr lang="en-US" sz="2800" dirty="0"/>
          </a:p>
        </p:txBody>
      </p:sp>
      <p:sp>
        <p:nvSpPr>
          <p:cNvPr id="10" name="Right Arrow 9"/>
          <p:cNvSpPr/>
          <p:nvPr/>
        </p:nvSpPr>
        <p:spPr>
          <a:xfrm>
            <a:off x="6324600" y="2667000"/>
            <a:ext cx="838200" cy="4308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239000" y="260098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Smell</a:t>
            </a:r>
            <a:endParaRPr lang="en-US" sz="2800" dirty="0"/>
          </a:p>
        </p:txBody>
      </p:sp>
      <p:grpSp>
        <p:nvGrpSpPr>
          <p:cNvPr id="2" name="Group 22"/>
          <p:cNvGrpSpPr/>
          <p:nvPr/>
        </p:nvGrpSpPr>
        <p:grpSpPr>
          <a:xfrm>
            <a:off x="990600" y="1806778"/>
            <a:ext cx="5448009" cy="2536622"/>
            <a:chOff x="990600" y="1806778"/>
            <a:chExt cx="5448009" cy="2536622"/>
          </a:xfrm>
        </p:grpSpPr>
        <p:grpSp>
          <p:nvGrpSpPr>
            <p:cNvPr id="3" name="Group 20"/>
            <p:cNvGrpSpPr/>
            <p:nvPr/>
          </p:nvGrpSpPr>
          <p:grpSpPr>
            <a:xfrm>
              <a:off x="990600" y="1806778"/>
              <a:ext cx="5448009" cy="2536622"/>
              <a:chOff x="990600" y="1806778"/>
              <a:chExt cx="5448009" cy="2536622"/>
            </a:xfrm>
          </p:grpSpPr>
          <p:grpSp>
            <p:nvGrpSpPr>
              <p:cNvPr id="6" name="Group 18"/>
              <p:cNvGrpSpPr/>
              <p:nvPr/>
            </p:nvGrpSpPr>
            <p:grpSpPr>
              <a:xfrm>
                <a:off x="990600" y="1806778"/>
                <a:ext cx="5448009" cy="2536622"/>
                <a:chOff x="990600" y="1806778"/>
                <a:chExt cx="5448009" cy="2536622"/>
              </a:xfrm>
            </p:grpSpPr>
            <p:sp>
              <p:nvSpPr>
                <p:cNvPr id="13" name="Wave 12"/>
                <p:cNvSpPr/>
                <p:nvPr/>
              </p:nvSpPr>
              <p:spPr>
                <a:xfrm rot="20276932" flipV="1">
                  <a:off x="1485621" y="3361107"/>
                  <a:ext cx="1296623" cy="450574"/>
                </a:xfrm>
                <a:prstGeom prst="wave">
                  <a:avLst>
                    <a:gd name="adj1" fmla="val 12704"/>
                    <a:gd name="adj2" fmla="val 0"/>
                  </a:avLst>
                </a:prstGeom>
                <a:solidFill>
                  <a:srgbClr val="FFFFFF"/>
                </a:solidFill>
                <a:ln w="381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 rot="20492884">
                  <a:off x="2616862" y="1806778"/>
                  <a:ext cx="3821747" cy="1826360"/>
                </a:xfrm>
                <a:prstGeom prst="ellipse">
                  <a:avLst/>
                </a:prstGeom>
                <a:noFill/>
                <a:ln w="5715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Wave 16"/>
                <p:cNvSpPr/>
                <p:nvPr/>
              </p:nvSpPr>
              <p:spPr>
                <a:xfrm rot="20276932" flipV="1">
                  <a:off x="1536684" y="3498621"/>
                  <a:ext cx="1296623" cy="584482"/>
                </a:xfrm>
                <a:prstGeom prst="wave">
                  <a:avLst>
                    <a:gd name="adj1" fmla="val 12704"/>
                    <a:gd name="adj2" fmla="val 0"/>
                  </a:avLst>
                </a:prstGeom>
                <a:noFill/>
                <a:ln w="381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990600" y="3581400"/>
                  <a:ext cx="685800" cy="457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1474391" y="3962400"/>
                  <a:ext cx="202009" cy="3810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Rectangle 19"/>
              <p:cNvSpPr/>
              <p:nvPr/>
            </p:nvSpPr>
            <p:spPr>
              <a:xfrm rot="19579485">
                <a:off x="1484259" y="3900496"/>
                <a:ext cx="1521811" cy="31720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1600200" y="4114800"/>
              <a:ext cx="152400" cy="1524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747963" y="4343400"/>
            <a:ext cx="624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WGD: Wintergreen Generating Device</a:t>
            </a: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4419600" y="2209800"/>
            <a:ext cx="1676400" cy="391180"/>
          </a:xfrm>
          <a:prstGeom prst="rect">
            <a:avLst/>
          </a:prstGeom>
          <a:solidFill>
            <a:srgbClr val="3FFF42"/>
          </a:solidFill>
          <a:ln w="9525">
            <a:solidFill>
              <a:srgbClr val="3FFF4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4800600" y="2209800"/>
            <a:ext cx="1219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/>
              <a:t>WGD</a:t>
            </a: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4419600" y="2895600"/>
            <a:ext cx="1676400" cy="381000"/>
          </a:xfrm>
          <a:prstGeom prst="rect">
            <a:avLst/>
          </a:prstGeom>
          <a:solidFill>
            <a:srgbClr val="FFF529"/>
          </a:solidFill>
          <a:ln w="9525">
            <a:solidFill>
              <a:srgbClr val="FFF529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4876800" y="2845713"/>
            <a:ext cx="1219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/>
              <a:t>BGD</a:t>
            </a: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4191000" y="25146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and</a:t>
            </a: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2743200" y="4724400"/>
            <a:ext cx="624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 BGD: Banana Generating Device</a:t>
            </a:r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3200400" y="2209800"/>
            <a:ext cx="990600" cy="391180"/>
          </a:xfrm>
          <a:prstGeom prst="rect">
            <a:avLst/>
          </a:prstGeom>
          <a:solidFill>
            <a:srgbClr val="3FFF42"/>
          </a:solidFill>
          <a:ln w="9525">
            <a:solidFill>
              <a:srgbClr val="3FFF4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3276600" y="2205335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solidFill>
                  <a:srgbClr val="000000"/>
                </a:solidFill>
              </a:rPr>
              <a:t>saGD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3200400" y="2895600"/>
            <a:ext cx="990600" cy="381000"/>
          </a:xfrm>
          <a:prstGeom prst="rect">
            <a:avLst/>
          </a:prstGeom>
          <a:solidFill>
            <a:srgbClr val="FFF529"/>
          </a:solidFill>
          <a:ln w="9525">
            <a:solidFill>
              <a:srgbClr val="FFF529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3276600" y="2845713"/>
            <a:ext cx="1219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 err="1" smtClean="0"/>
              <a:t>iaGD</a:t>
            </a:r>
            <a:endParaRPr lang="en-US" sz="2200" dirty="0"/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2747963" y="5181600"/>
            <a:ext cx="464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/>
              <a:t>saGD</a:t>
            </a:r>
            <a:r>
              <a:rPr lang="en-US" sz="2800" dirty="0"/>
              <a:t>: salicylic acid Gen Dev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2747963" y="5562600"/>
            <a:ext cx="487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 </a:t>
            </a:r>
            <a:r>
              <a:rPr lang="en-US" sz="2800" dirty="0" err="1"/>
              <a:t>iaGD</a:t>
            </a:r>
            <a:r>
              <a:rPr lang="en-US" sz="2800" dirty="0"/>
              <a:t>: </a:t>
            </a:r>
            <a:r>
              <a:rPr lang="en-US" sz="2800" dirty="0" err="1"/>
              <a:t>isoamyl</a:t>
            </a:r>
            <a:r>
              <a:rPr lang="en-US" sz="2800" dirty="0"/>
              <a:t> alcohol Gen Dev</a:t>
            </a:r>
          </a:p>
        </p:txBody>
      </p:sp>
      <p:grpSp>
        <p:nvGrpSpPr>
          <p:cNvPr id="7" name="Group 35"/>
          <p:cNvGrpSpPr/>
          <p:nvPr/>
        </p:nvGrpSpPr>
        <p:grpSpPr>
          <a:xfrm>
            <a:off x="309816" y="4153893"/>
            <a:ext cx="2580767" cy="2399307"/>
            <a:chOff x="309816" y="4153893"/>
            <a:chExt cx="2580767" cy="2399307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9816" y="4153893"/>
              <a:ext cx="2580767" cy="2399307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 rot="2352500">
              <a:off x="963755" y="4469224"/>
              <a:ext cx="1419537" cy="1384995"/>
            </a:xfrm>
            <a:prstGeom prst="rect">
              <a:avLst/>
            </a:prstGeom>
            <a:solidFill>
              <a:srgbClr val="D3C396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halkboard"/>
                  <a:cs typeface="Chalkboard"/>
                </a:rPr>
                <a:t>Device List !!</a:t>
              </a:r>
            </a:p>
            <a:p>
              <a:endParaRPr lang="en-US" sz="2800" dirty="0" smtClean="0">
                <a:latin typeface="Chalkboard"/>
                <a:cs typeface="Chalkboard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Parts specification for stationary phase banana smell</a:t>
            </a:r>
            <a:endParaRPr lang="en-US" dirty="0"/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7010400" y="2057400"/>
            <a:ext cx="1676400" cy="381000"/>
          </a:xfrm>
          <a:prstGeom prst="rect">
            <a:avLst/>
          </a:prstGeom>
          <a:solidFill>
            <a:srgbClr val="FFF529"/>
          </a:solidFill>
          <a:ln w="9525">
            <a:solidFill>
              <a:srgbClr val="FFF529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7467600" y="2007513"/>
            <a:ext cx="1219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/>
              <a:t>BGD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76200" y="1497687"/>
            <a:ext cx="4876800" cy="3962400"/>
            <a:chOff x="336" y="1824"/>
            <a:chExt cx="3072" cy="2496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336" y="1824"/>
              <a:ext cx="3072" cy="2496"/>
              <a:chOff x="336" y="1824"/>
              <a:chExt cx="3072" cy="2496"/>
            </a:xfrm>
          </p:grpSpPr>
          <p:grpSp>
            <p:nvGrpSpPr>
              <p:cNvPr id="5" name="Group 28"/>
              <p:cNvGrpSpPr>
                <a:grpSpLocks/>
              </p:cNvGrpSpPr>
              <p:nvPr/>
            </p:nvGrpSpPr>
            <p:grpSpPr bwMode="auto">
              <a:xfrm>
                <a:off x="336" y="1920"/>
                <a:ext cx="3072" cy="2400"/>
                <a:chOff x="336" y="1920"/>
                <a:chExt cx="3072" cy="2400"/>
              </a:xfrm>
            </p:grpSpPr>
            <p:grpSp>
              <p:nvGrpSpPr>
                <p:cNvPr id="6" name="Group 29"/>
                <p:cNvGrpSpPr>
                  <a:grpSpLocks/>
                </p:cNvGrpSpPr>
                <p:nvPr/>
              </p:nvGrpSpPr>
              <p:grpSpPr bwMode="auto">
                <a:xfrm>
                  <a:off x="384" y="1920"/>
                  <a:ext cx="3024" cy="2400"/>
                  <a:chOff x="384" y="1920"/>
                  <a:chExt cx="3024" cy="2400"/>
                </a:xfrm>
              </p:grpSpPr>
              <p:pic>
                <p:nvPicPr>
                  <p:cNvPr id="67" name="Picture 30" descr="growthphases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/>
                  <a:stretch>
                    <a:fillRect/>
                  </a:stretch>
                </p:blipFill>
                <p:spPr bwMode="auto">
                  <a:xfrm>
                    <a:off x="384" y="1920"/>
                    <a:ext cx="3024" cy="22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68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1104" y="3984"/>
                    <a:ext cx="2304" cy="33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66" name="Rectangle 32"/>
                <p:cNvSpPr>
                  <a:spLocks noChangeArrowheads="1"/>
                </p:cNvSpPr>
                <p:nvPr/>
              </p:nvSpPr>
              <p:spPr bwMode="auto">
                <a:xfrm>
                  <a:off x="336" y="2352"/>
                  <a:ext cx="672" cy="67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4" name="Rectangle 33"/>
              <p:cNvSpPr>
                <a:spLocks noChangeArrowheads="1"/>
              </p:cNvSpPr>
              <p:nvPr/>
            </p:nvSpPr>
            <p:spPr bwMode="auto">
              <a:xfrm>
                <a:off x="1008" y="1824"/>
                <a:ext cx="2400" cy="1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1" name="Text Box 34"/>
            <p:cNvSpPr txBox="1">
              <a:spLocks noChangeArrowheads="1"/>
            </p:cNvSpPr>
            <p:nvPr/>
          </p:nvSpPr>
          <p:spPr bwMode="auto">
            <a:xfrm>
              <a:off x="384" y="2352"/>
              <a:ext cx="100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Helvetica" charset="0"/>
                </a:rPr>
                <a:t>cell density</a:t>
              </a:r>
              <a:endParaRPr lang="en-US" sz="2400" dirty="0"/>
            </a:p>
          </p:txBody>
        </p:sp>
        <p:sp>
          <p:nvSpPr>
            <p:cNvPr id="62" name="Text Box 35"/>
            <p:cNvSpPr txBox="1">
              <a:spLocks noChangeArrowheads="1"/>
            </p:cNvSpPr>
            <p:nvPr/>
          </p:nvSpPr>
          <p:spPr bwMode="auto">
            <a:xfrm>
              <a:off x="1872" y="3936"/>
              <a:ext cx="11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Helvetica" charset="0"/>
                </a:rPr>
                <a:t>time</a:t>
              </a:r>
              <a:endParaRPr lang="en-US" sz="2400" dirty="0"/>
            </a:p>
          </p:txBody>
        </p:sp>
      </p:grpSp>
      <p:sp>
        <p:nvSpPr>
          <p:cNvPr id="69" name="Text Box 36"/>
          <p:cNvSpPr txBox="1">
            <a:spLocks noChangeArrowheads="1"/>
          </p:cNvSpPr>
          <p:nvPr/>
        </p:nvSpPr>
        <p:spPr bwMode="auto">
          <a:xfrm>
            <a:off x="1447800" y="4164687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“lag”</a:t>
            </a:r>
          </a:p>
        </p:txBody>
      </p:sp>
      <p:sp>
        <p:nvSpPr>
          <p:cNvPr id="70" name="Text Box 37"/>
          <p:cNvSpPr txBox="1">
            <a:spLocks noChangeArrowheads="1"/>
          </p:cNvSpPr>
          <p:nvPr/>
        </p:nvSpPr>
        <p:spPr bwMode="auto">
          <a:xfrm>
            <a:off x="2895600" y="3174087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“log”</a:t>
            </a:r>
          </a:p>
        </p:txBody>
      </p:sp>
      <p:sp>
        <p:nvSpPr>
          <p:cNvPr id="71" name="Text Box 38"/>
          <p:cNvSpPr txBox="1">
            <a:spLocks noChangeArrowheads="1"/>
          </p:cNvSpPr>
          <p:nvPr/>
        </p:nvSpPr>
        <p:spPr bwMode="auto">
          <a:xfrm>
            <a:off x="3733800" y="2107287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“stationary”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650086"/>
            <a:ext cx="758051" cy="1276717"/>
          </a:xfrm>
          <a:prstGeom prst="rect">
            <a:avLst/>
          </a:prstGeom>
        </p:spPr>
      </p:pic>
      <p:pic>
        <p:nvPicPr>
          <p:cNvPr id="38" name="Picture 22" descr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600200"/>
            <a:ext cx="74295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 Box 23"/>
          <p:cNvSpPr txBox="1">
            <a:spLocks noChangeArrowheads="1"/>
          </p:cNvSpPr>
          <p:nvPr/>
        </p:nvSpPr>
        <p:spPr bwMode="auto">
          <a:xfrm>
            <a:off x="4286250" y="3210580"/>
            <a:ext cx="49911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/>
              <a:t>OsmY</a:t>
            </a:r>
            <a:r>
              <a:rPr lang="en-US" sz="2800" dirty="0"/>
              <a:t> is a promoter that is only active during stationary phase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Parts specification for log phase wintergreen smell</a:t>
            </a:r>
            <a:endParaRPr lang="en-US" dirty="0"/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6172200" y="3352800"/>
            <a:ext cx="1676400" cy="391180"/>
          </a:xfrm>
          <a:prstGeom prst="rect">
            <a:avLst/>
          </a:prstGeom>
          <a:solidFill>
            <a:srgbClr val="3FFF42"/>
          </a:solidFill>
          <a:ln w="9525">
            <a:solidFill>
              <a:srgbClr val="3FFF4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6553200" y="3352800"/>
            <a:ext cx="1219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/>
              <a:t>WGD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76200" y="1497687"/>
            <a:ext cx="4876800" cy="3962400"/>
            <a:chOff x="336" y="1824"/>
            <a:chExt cx="3072" cy="2496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336" y="1824"/>
              <a:ext cx="3072" cy="2496"/>
              <a:chOff x="336" y="1824"/>
              <a:chExt cx="3072" cy="2496"/>
            </a:xfrm>
          </p:grpSpPr>
          <p:grpSp>
            <p:nvGrpSpPr>
              <p:cNvPr id="5" name="Group 28"/>
              <p:cNvGrpSpPr>
                <a:grpSpLocks/>
              </p:cNvGrpSpPr>
              <p:nvPr/>
            </p:nvGrpSpPr>
            <p:grpSpPr bwMode="auto">
              <a:xfrm>
                <a:off x="336" y="1920"/>
                <a:ext cx="3072" cy="2400"/>
                <a:chOff x="336" y="1920"/>
                <a:chExt cx="3072" cy="2400"/>
              </a:xfrm>
            </p:grpSpPr>
            <p:grpSp>
              <p:nvGrpSpPr>
                <p:cNvPr id="6" name="Group 29"/>
                <p:cNvGrpSpPr>
                  <a:grpSpLocks/>
                </p:cNvGrpSpPr>
                <p:nvPr/>
              </p:nvGrpSpPr>
              <p:grpSpPr bwMode="auto">
                <a:xfrm>
                  <a:off x="384" y="1920"/>
                  <a:ext cx="3024" cy="2400"/>
                  <a:chOff x="384" y="1920"/>
                  <a:chExt cx="3024" cy="2400"/>
                </a:xfrm>
              </p:grpSpPr>
              <p:pic>
                <p:nvPicPr>
                  <p:cNvPr id="67" name="Picture 30" descr="growthphases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/>
                  <a:stretch>
                    <a:fillRect/>
                  </a:stretch>
                </p:blipFill>
                <p:spPr bwMode="auto">
                  <a:xfrm>
                    <a:off x="384" y="1920"/>
                    <a:ext cx="3024" cy="22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68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1104" y="3984"/>
                    <a:ext cx="2304" cy="33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66" name="Rectangle 32"/>
                <p:cNvSpPr>
                  <a:spLocks noChangeArrowheads="1"/>
                </p:cNvSpPr>
                <p:nvPr/>
              </p:nvSpPr>
              <p:spPr bwMode="auto">
                <a:xfrm>
                  <a:off x="336" y="2352"/>
                  <a:ext cx="672" cy="67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4" name="Rectangle 33"/>
              <p:cNvSpPr>
                <a:spLocks noChangeArrowheads="1"/>
              </p:cNvSpPr>
              <p:nvPr/>
            </p:nvSpPr>
            <p:spPr bwMode="auto">
              <a:xfrm>
                <a:off x="1008" y="1824"/>
                <a:ext cx="2400" cy="1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1" name="Text Box 34"/>
            <p:cNvSpPr txBox="1">
              <a:spLocks noChangeArrowheads="1"/>
            </p:cNvSpPr>
            <p:nvPr/>
          </p:nvSpPr>
          <p:spPr bwMode="auto">
            <a:xfrm>
              <a:off x="384" y="2352"/>
              <a:ext cx="100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Helvetica" charset="0"/>
                </a:rPr>
                <a:t>cell density</a:t>
              </a:r>
              <a:endParaRPr lang="en-US" sz="2400" dirty="0"/>
            </a:p>
          </p:txBody>
        </p:sp>
        <p:sp>
          <p:nvSpPr>
            <p:cNvPr id="62" name="Text Box 35"/>
            <p:cNvSpPr txBox="1">
              <a:spLocks noChangeArrowheads="1"/>
            </p:cNvSpPr>
            <p:nvPr/>
          </p:nvSpPr>
          <p:spPr bwMode="auto">
            <a:xfrm>
              <a:off x="1872" y="3936"/>
              <a:ext cx="11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Helvetica" charset="0"/>
                </a:rPr>
                <a:t>time</a:t>
              </a:r>
              <a:endParaRPr lang="en-US" sz="2400" dirty="0"/>
            </a:p>
          </p:txBody>
        </p:sp>
      </p:grpSp>
      <p:sp>
        <p:nvSpPr>
          <p:cNvPr id="69" name="Text Box 36"/>
          <p:cNvSpPr txBox="1">
            <a:spLocks noChangeArrowheads="1"/>
          </p:cNvSpPr>
          <p:nvPr/>
        </p:nvSpPr>
        <p:spPr bwMode="auto">
          <a:xfrm>
            <a:off x="1447800" y="4164687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“lag”</a:t>
            </a:r>
          </a:p>
        </p:txBody>
      </p:sp>
      <p:sp>
        <p:nvSpPr>
          <p:cNvPr id="70" name="Text Box 37"/>
          <p:cNvSpPr txBox="1">
            <a:spLocks noChangeArrowheads="1"/>
          </p:cNvSpPr>
          <p:nvPr/>
        </p:nvSpPr>
        <p:spPr bwMode="auto">
          <a:xfrm>
            <a:off x="2895600" y="3174087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“log”</a:t>
            </a:r>
          </a:p>
        </p:txBody>
      </p:sp>
      <p:sp>
        <p:nvSpPr>
          <p:cNvPr id="71" name="Text Box 38"/>
          <p:cNvSpPr txBox="1">
            <a:spLocks noChangeArrowheads="1"/>
          </p:cNvSpPr>
          <p:nvPr/>
        </p:nvSpPr>
        <p:spPr bwMode="auto">
          <a:xfrm>
            <a:off x="3733800" y="2107287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“stationary”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502" y="3048000"/>
            <a:ext cx="732898" cy="824711"/>
          </a:xfrm>
          <a:prstGeom prst="rect">
            <a:avLst/>
          </a:prstGeom>
        </p:spPr>
      </p:pic>
      <p:pic>
        <p:nvPicPr>
          <p:cNvPr id="38" name="Picture 19" descr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155950"/>
            <a:ext cx="77946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0" descr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3079750"/>
            <a:ext cx="74295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4191000" y="4267200"/>
          <a:ext cx="4495800" cy="1981199"/>
        </p:xfrm>
        <a:graphic>
          <a:graphicData uri="http://schemas.openxmlformats.org/drawingml/2006/table">
            <a:tbl>
              <a:tblPr firstRow="1" firstCol="1" bandRow="1">
                <a:tableStyleId>{E8034E78-7F5D-4C2E-B375-FC64B27BC917}</a:tableStyleId>
              </a:tblPr>
              <a:tblGrid>
                <a:gridCol w="1524000"/>
                <a:gridCol w="1905000"/>
                <a:gridCol w="1066800"/>
              </a:tblGrid>
              <a:tr h="389162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Stationary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Log</a:t>
                      </a:r>
                      <a:endParaRPr lang="en-US" sz="2800" dirty="0"/>
                    </a:p>
                  </a:txBody>
                  <a:tcPr/>
                </a:tc>
              </a:tr>
              <a:tr h="389162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000000"/>
                          </a:solidFill>
                        </a:rPr>
                        <a:t>OsmY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89162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000000"/>
                          </a:solidFill>
                        </a:rPr>
                        <a:t>OsmY</a:t>
                      </a:r>
                      <a:r>
                        <a:rPr lang="en-US" sz="2800" baseline="0" dirty="0" smtClean="0">
                          <a:solidFill>
                            <a:srgbClr val="000000"/>
                          </a:solidFill>
                        </a:rPr>
                        <a:t> + inverter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last modification to the </a:t>
            </a:r>
            <a:r>
              <a:rPr lang="en-US" i="1" dirty="0" smtClean="0"/>
              <a:t>E. coli </a:t>
            </a:r>
            <a:r>
              <a:rPr lang="en-US" dirty="0" smtClean="0"/>
              <a:t>chassis</a:t>
            </a:r>
            <a:endParaRPr lang="en-US" dirty="0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76200" y="1497687"/>
            <a:ext cx="4876800" cy="3962400"/>
            <a:chOff x="336" y="1824"/>
            <a:chExt cx="3072" cy="2496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336" y="1824"/>
              <a:ext cx="3072" cy="2496"/>
              <a:chOff x="336" y="1824"/>
              <a:chExt cx="3072" cy="2496"/>
            </a:xfrm>
          </p:grpSpPr>
          <p:grpSp>
            <p:nvGrpSpPr>
              <p:cNvPr id="5" name="Group 28"/>
              <p:cNvGrpSpPr>
                <a:grpSpLocks/>
              </p:cNvGrpSpPr>
              <p:nvPr/>
            </p:nvGrpSpPr>
            <p:grpSpPr bwMode="auto">
              <a:xfrm>
                <a:off x="336" y="1920"/>
                <a:ext cx="3072" cy="2400"/>
                <a:chOff x="336" y="1920"/>
                <a:chExt cx="3072" cy="2400"/>
              </a:xfrm>
            </p:grpSpPr>
            <p:grpSp>
              <p:nvGrpSpPr>
                <p:cNvPr id="6" name="Group 29"/>
                <p:cNvGrpSpPr>
                  <a:grpSpLocks/>
                </p:cNvGrpSpPr>
                <p:nvPr/>
              </p:nvGrpSpPr>
              <p:grpSpPr bwMode="auto">
                <a:xfrm>
                  <a:off x="384" y="1920"/>
                  <a:ext cx="3024" cy="2400"/>
                  <a:chOff x="384" y="1920"/>
                  <a:chExt cx="3024" cy="2400"/>
                </a:xfrm>
              </p:grpSpPr>
              <p:pic>
                <p:nvPicPr>
                  <p:cNvPr id="67" name="Picture 30" descr="growthphases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/>
                  <a:stretch>
                    <a:fillRect/>
                  </a:stretch>
                </p:blipFill>
                <p:spPr bwMode="auto">
                  <a:xfrm>
                    <a:off x="384" y="1920"/>
                    <a:ext cx="3024" cy="22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68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1104" y="3984"/>
                    <a:ext cx="2304" cy="33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66" name="Rectangle 32"/>
                <p:cNvSpPr>
                  <a:spLocks noChangeArrowheads="1"/>
                </p:cNvSpPr>
                <p:nvPr/>
              </p:nvSpPr>
              <p:spPr bwMode="auto">
                <a:xfrm>
                  <a:off x="336" y="2352"/>
                  <a:ext cx="672" cy="67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4" name="Rectangle 33"/>
              <p:cNvSpPr>
                <a:spLocks noChangeArrowheads="1"/>
              </p:cNvSpPr>
              <p:nvPr/>
            </p:nvSpPr>
            <p:spPr bwMode="auto">
              <a:xfrm>
                <a:off x="1008" y="1824"/>
                <a:ext cx="2400" cy="1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1" name="Text Box 34"/>
            <p:cNvSpPr txBox="1">
              <a:spLocks noChangeArrowheads="1"/>
            </p:cNvSpPr>
            <p:nvPr/>
          </p:nvSpPr>
          <p:spPr bwMode="auto">
            <a:xfrm>
              <a:off x="384" y="2352"/>
              <a:ext cx="100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Helvetica" charset="0"/>
                </a:rPr>
                <a:t>cell density</a:t>
              </a:r>
              <a:endParaRPr lang="en-US" sz="2400" dirty="0"/>
            </a:p>
          </p:txBody>
        </p:sp>
        <p:sp>
          <p:nvSpPr>
            <p:cNvPr id="62" name="Text Box 35"/>
            <p:cNvSpPr txBox="1">
              <a:spLocks noChangeArrowheads="1"/>
            </p:cNvSpPr>
            <p:nvPr/>
          </p:nvSpPr>
          <p:spPr bwMode="auto">
            <a:xfrm>
              <a:off x="1872" y="3936"/>
              <a:ext cx="11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Helvetica" charset="0"/>
                </a:rPr>
                <a:t>time</a:t>
              </a:r>
              <a:endParaRPr lang="en-US" sz="2400" dirty="0"/>
            </a:p>
          </p:txBody>
        </p:sp>
      </p:grpSp>
      <p:sp>
        <p:nvSpPr>
          <p:cNvPr id="69" name="Text Box 36"/>
          <p:cNvSpPr txBox="1">
            <a:spLocks noChangeArrowheads="1"/>
          </p:cNvSpPr>
          <p:nvPr/>
        </p:nvSpPr>
        <p:spPr bwMode="auto">
          <a:xfrm>
            <a:off x="1447800" y="4164687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“lag”</a:t>
            </a:r>
          </a:p>
        </p:txBody>
      </p:sp>
      <p:sp>
        <p:nvSpPr>
          <p:cNvPr id="70" name="Text Box 37"/>
          <p:cNvSpPr txBox="1">
            <a:spLocks noChangeArrowheads="1"/>
          </p:cNvSpPr>
          <p:nvPr/>
        </p:nvSpPr>
        <p:spPr bwMode="auto">
          <a:xfrm>
            <a:off x="2895600" y="3174087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“log”</a:t>
            </a:r>
          </a:p>
        </p:txBody>
      </p:sp>
      <p:sp>
        <p:nvSpPr>
          <p:cNvPr id="71" name="Text Box 38"/>
          <p:cNvSpPr txBox="1">
            <a:spLocks noChangeArrowheads="1"/>
          </p:cNvSpPr>
          <p:nvPr/>
        </p:nvSpPr>
        <p:spPr bwMode="auto">
          <a:xfrm>
            <a:off x="3733800" y="2107287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“stationary”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502" y="3048000"/>
            <a:ext cx="732898" cy="82471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410200" y="5460087"/>
            <a:ext cx="36898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i="1" dirty="0" smtClean="0">
                <a:solidFill>
                  <a:srgbClr val="000000"/>
                </a:solidFill>
                <a:latin typeface="Helvetica" charset="0"/>
                <a:ea typeface="ＭＳ Ｐゴシック" charset="-128"/>
                <a:cs typeface="ＭＳ Ｐゴシック" charset="-128"/>
              </a:rPr>
              <a:t>eliminate natural </a:t>
            </a:r>
            <a:r>
              <a:rPr lang="en-US" sz="2800" i="1" dirty="0" err="1" smtClean="0">
                <a:solidFill>
                  <a:srgbClr val="000000"/>
                </a:solidFill>
                <a:latin typeface="Helvetica" charset="0"/>
                <a:ea typeface="ＭＳ Ｐゴシック" charset="-128"/>
                <a:cs typeface="ＭＳ Ｐゴシック" charset="-128"/>
              </a:rPr>
              <a:t>indole</a:t>
            </a:r>
            <a:r>
              <a:rPr lang="en-US" sz="2800" i="1" dirty="0" smtClean="0">
                <a:solidFill>
                  <a:srgbClr val="000000"/>
                </a:solidFill>
                <a:latin typeface="Helvetica" charset="0"/>
                <a:ea typeface="ＭＳ Ｐゴシック" charset="-128"/>
                <a:cs typeface="ＭＳ Ｐゴシック" charset="-128"/>
              </a:rPr>
              <a:t> production</a:t>
            </a:r>
            <a:endParaRPr lang="en-US" sz="2800" dirty="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1676400"/>
            <a:ext cx="758051" cy="1276717"/>
          </a:xfrm>
          <a:prstGeom prst="rect">
            <a:avLst/>
          </a:prstGeom>
        </p:spPr>
      </p:pic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5143791" y="3657600"/>
            <a:ext cx="3352800" cy="1676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6667791" y="3962400"/>
            <a:ext cx="1676400" cy="391180"/>
          </a:xfrm>
          <a:prstGeom prst="rect">
            <a:avLst/>
          </a:prstGeom>
          <a:solidFill>
            <a:srgbClr val="3FFF42"/>
          </a:solidFill>
          <a:ln w="9525">
            <a:solidFill>
              <a:srgbClr val="3FFF4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6667791" y="4648200"/>
            <a:ext cx="1676400" cy="381000"/>
          </a:xfrm>
          <a:prstGeom prst="rect">
            <a:avLst/>
          </a:prstGeom>
          <a:solidFill>
            <a:srgbClr val="FFF529"/>
          </a:solidFill>
          <a:ln w="9525">
            <a:solidFill>
              <a:srgbClr val="FFF529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5448591" y="3962400"/>
            <a:ext cx="990600" cy="391180"/>
          </a:xfrm>
          <a:prstGeom prst="rect">
            <a:avLst/>
          </a:prstGeom>
          <a:solidFill>
            <a:srgbClr val="3FFF42"/>
          </a:solidFill>
          <a:ln w="9525">
            <a:solidFill>
              <a:srgbClr val="3FFF4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5524791" y="3957935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solidFill>
                  <a:srgbClr val="000000"/>
                </a:solidFill>
              </a:rPr>
              <a:t>saGD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5448591" y="4648200"/>
            <a:ext cx="990600" cy="381000"/>
          </a:xfrm>
          <a:prstGeom prst="rect">
            <a:avLst/>
          </a:prstGeom>
          <a:solidFill>
            <a:srgbClr val="FFF529"/>
          </a:solidFill>
          <a:ln w="9525">
            <a:solidFill>
              <a:srgbClr val="FFF529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5524791" y="4598313"/>
            <a:ext cx="1219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 err="1" smtClean="0"/>
              <a:t>iaGD</a:t>
            </a:r>
            <a:endParaRPr lang="en-US" sz="2200" dirty="0"/>
          </a:p>
        </p:txBody>
      </p:sp>
      <p:grpSp>
        <p:nvGrpSpPr>
          <p:cNvPr id="7" name="Group 22"/>
          <p:cNvGrpSpPr/>
          <p:nvPr/>
        </p:nvGrpSpPr>
        <p:grpSpPr>
          <a:xfrm>
            <a:off x="3238791" y="3559378"/>
            <a:ext cx="5448009" cy="2536622"/>
            <a:chOff x="990600" y="1806778"/>
            <a:chExt cx="5448009" cy="2536622"/>
          </a:xfrm>
        </p:grpSpPr>
        <p:grpSp>
          <p:nvGrpSpPr>
            <p:cNvPr id="8" name="Group 20"/>
            <p:cNvGrpSpPr/>
            <p:nvPr/>
          </p:nvGrpSpPr>
          <p:grpSpPr>
            <a:xfrm>
              <a:off x="990600" y="1806778"/>
              <a:ext cx="5448009" cy="2536622"/>
              <a:chOff x="990600" y="1806778"/>
              <a:chExt cx="5448009" cy="2536622"/>
            </a:xfrm>
          </p:grpSpPr>
          <p:grpSp>
            <p:nvGrpSpPr>
              <p:cNvPr id="9" name="Group 18"/>
              <p:cNvGrpSpPr/>
              <p:nvPr/>
            </p:nvGrpSpPr>
            <p:grpSpPr>
              <a:xfrm>
                <a:off x="990600" y="1806778"/>
                <a:ext cx="5448009" cy="2536622"/>
                <a:chOff x="990600" y="1806778"/>
                <a:chExt cx="5448009" cy="2536622"/>
              </a:xfrm>
            </p:grpSpPr>
            <p:sp>
              <p:nvSpPr>
                <p:cNvPr id="37" name="Wave 36"/>
                <p:cNvSpPr/>
                <p:nvPr/>
              </p:nvSpPr>
              <p:spPr>
                <a:xfrm rot="20276932" flipV="1">
                  <a:off x="1485621" y="3361107"/>
                  <a:ext cx="1296623" cy="450574"/>
                </a:xfrm>
                <a:prstGeom prst="wave">
                  <a:avLst>
                    <a:gd name="adj1" fmla="val 12704"/>
                    <a:gd name="adj2" fmla="val 0"/>
                  </a:avLst>
                </a:prstGeom>
                <a:solidFill>
                  <a:srgbClr val="FFFFFF"/>
                </a:solidFill>
                <a:ln w="381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11"/>
                <p:cNvSpPr/>
                <p:nvPr/>
              </p:nvSpPr>
              <p:spPr>
                <a:xfrm rot="20492884">
                  <a:off x="2616862" y="1806778"/>
                  <a:ext cx="3821747" cy="1826360"/>
                </a:xfrm>
                <a:prstGeom prst="ellipse">
                  <a:avLst/>
                </a:prstGeom>
                <a:noFill/>
                <a:ln w="5715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Wave 41"/>
                <p:cNvSpPr/>
                <p:nvPr/>
              </p:nvSpPr>
              <p:spPr>
                <a:xfrm rot="20276932" flipV="1">
                  <a:off x="1536684" y="3498621"/>
                  <a:ext cx="1296623" cy="584482"/>
                </a:xfrm>
                <a:prstGeom prst="wave">
                  <a:avLst>
                    <a:gd name="adj1" fmla="val 12704"/>
                    <a:gd name="adj2" fmla="val 0"/>
                  </a:avLst>
                </a:prstGeom>
                <a:noFill/>
                <a:ln w="381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990600" y="3581400"/>
                  <a:ext cx="685800" cy="457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1474391" y="3962400"/>
                  <a:ext cx="202009" cy="3810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6" name="Rectangle 35"/>
              <p:cNvSpPr/>
              <p:nvPr/>
            </p:nvSpPr>
            <p:spPr>
              <a:xfrm rot="19579485">
                <a:off x="1484259" y="3900496"/>
                <a:ext cx="1521811" cy="31720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1600200" y="4114800"/>
              <a:ext cx="152400" cy="1524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5" name="Picture 22" descr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91591" y="4495800"/>
            <a:ext cx="513121" cy="59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2" descr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11870" y="3810000"/>
            <a:ext cx="513121" cy="59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7201191" y="4598313"/>
            <a:ext cx="1219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/>
              <a:t>BGD</a:t>
            </a:r>
          </a:p>
        </p:txBody>
      </p:sp>
      <p:pic>
        <p:nvPicPr>
          <p:cNvPr id="48" name="Picture 19" descr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17408" y="3859887"/>
            <a:ext cx="540983" cy="55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 Box 11"/>
          <p:cNvSpPr txBox="1">
            <a:spLocks noChangeArrowheads="1"/>
          </p:cNvSpPr>
          <p:nvPr/>
        </p:nvSpPr>
        <p:spPr bwMode="auto">
          <a:xfrm>
            <a:off x="7620000" y="3912513"/>
            <a:ext cx="1219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/>
              <a:t>WGD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259</Words>
  <Application>Microsoft Macintosh PowerPoint</Application>
  <PresentationFormat>On-screen Show (4:3)</PresentationFormat>
  <Paragraphs>93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System level description (initial)</vt:lpstr>
      <vt:lpstr>System level description (initial)</vt:lpstr>
      <vt:lpstr>Device level description (initial)</vt:lpstr>
      <vt:lpstr>System level description (revised)</vt:lpstr>
      <vt:lpstr>Device level description (revised)</vt:lpstr>
      <vt:lpstr>Parts specification for stationary phase banana smell</vt:lpstr>
      <vt:lpstr>Parts specification for log phase wintergreen smell</vt:lpstr>
      <vt:lpstr>One last modification to the E. coli chassis</vt:lpstr>
      <vt:lpstr>“Eau d’coli”</vt:lpstr>
      <vt:lpstr>PowerPoint Presentation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Natalie Kuldell</dc:creator>
  <cp:lastModifiedBy>Natalie Kuldell</cp:lastModifiedBy>
  <cp:revision>2</cp:revision>
  <dcterms:created xsi:type="dcterms:W3CDTF">2013-02-06T16:10:43Z</dcterms:created>
  <dcterms:modified xsi:type="dcterms:W3CDTF">2019-03-09T02:54:59Z</dcterms:modified>
</cp:coreProperties>
</file>